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59" r:id="rId4"/>
    <p:sldId id="274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67" r:id="rId13"/>
    <p:sldId id="268" r:id="rId14"/>
    <p:sldId id="271" r:id="rId15"/>
    <p:sldId id="272" r:id="rId16"/>
    <p:sldId id="273" r:id="rId17"/>
    <p:sldId id="275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560" autoAdjust="0"/>
  </p:normalViewPr>
  <p:slideViewPr>
    <p:cSldViewPr>
      <p:cViewPr varScale="1">
        <p:scale>
          <a:sx n="81" d="100"/>
          <a:sy n="81" d="100"/>
        </p:scale>
        <p:origin x="-1013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077F8-6AE1-4FDE-855B-B6FA542F8D99}" type="datetimeFigureOut">
              <a:rPr lang="ru-RU" smtClean="0"/>
              <a:pPr/>
              <a:t>01.12.2021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E881F6-E63A-4D4A-BF43-195A4640F1B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077F8-6AE1-4FDE-855B-B6FA542F8D99}" type="datetimeFigureOut">
              <a:rPr lang="ru-RU" smtClean="0"/>
              <a:pPr/>
              <a:t>01.12.2021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881F6-E63A-4D4A-BF43-195A4640F1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077F8-6AE1-4FDE-855B-B6FA542F8D99}" type="datetimeFigureOut">
              <a:rPr lang="ru-RU" smtClean="0"/>
              <a:pPr/>
              <a:t>01.12.2021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881F6-E63A-4D4A-BF43-195A4640F1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077F8-6AE1-4FDE-855B-B6FA542F8D99}" type="datetimeFigureOut">
              <a:rPr lang="ru-RU" smtClean="0"/>
              <a:pPr/>
              <a:t>01.12.2021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881F6-E63A-4D4A-BF43-195A4640F1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077F8-6AE1-4FDE-855B-B6FA542F8D99}" type="datetimeFigureOut">
              <a:rPr lang="ru-RU" smtClean="0"/>
              <a:pPr/>
              <a:t>01.12.2021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881F6-E63A-4D4A-BF43-195A4640F1B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077F8-6AE1-4FDE-855B-B6FA542F8D99}" type="datetimeFigureOut">
              <a:rPr lang="ru-RU" smtClean="0"/>
              <a:pPr/>
              <a:t>01.12.2021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881F6-E63A-4D4A-BF43-195A4640F1B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077F8-6AE1-4FDE-855B-B6FA542F8D99}" type="datetimeFigureOut">
              <a:rPr lang="ru-RU" smtClean="0"/>
              <a:pPr/>
              <a:t>01.12.2021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881F6-E63A-4D4A-BF43-195A4640F1B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077F8-6AE1-4FDE-855B-B6FA542F8D99}" type="datetimeFigureOut">
              <a:rPr lang="ru-RU" smtClean="0"/>
              <a:pPr/>
              <a:t>01.12.2021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881F6-E63A-4D4A-BF43-195A4640F1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077F8-6AE1-4FDE-855B-B6FA542F8D99}" type="datetimeFigureOut">
              <a:rPr lang="ru-RU" smtClean="0"/>
              <a:pPr/>
              <a:t>01.12.2021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881F6-E63A-4D4A-BF43-195A4640F1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077F8-6AE1-4FDE-855B-B6FA542F8D99}" type="datetimeFigureOut">
              <a:rPr lang="ru-RU" smtClean="0"/>
              <a:pPr/>
              <a:t>01.12.2021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881F6-E63A-4D4A-BF43-195A4640F1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077F8-6AE1-4FDE-855B-B6FA542F8D99}" type="datetimeFigureOut">
              <a:rPr lang="ru-RU" smtClean="0"/>
              <a:pPr/>
              <a:t>01.12.2021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881F6-E63A-4D4A-BF43-195A4640F1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CDD077F8-6AE1-4FDE-855B-B6FA542F8D99}" type="datetimeFigureOut">
              <a:rPr lang="ru-RU" smtClean="0"/>
              <a:pPr/>
              <a:t>01.12.2021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29E881F6-E63A-4D4A-BF43-195A4640F1B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abakan-news.ru/wp-content/uploads/2021/05/ege-0a3341682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692696"/>
            <a:ext cx="8345723" cy="556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2636912"/>
            <a:ext cx="3840398" cy="675962"/>
          </a:xfrm>
        </p:spPr>
        <p:txBody>
          <a:bodyPr>
            <a:noAutofit/>
          </a:bodyPr>
          <a:lstStyle/>
          <a:p>
            <a:r>
              <a:rPr lang="ru-RU" sz="6000" dirty="0" smtClean="0"/>
              <a:t>2021-2022</a:t>
            </a:r>
            <a:endParaRPr lang="ru-RU" sz="6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563888" y="414908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/>
              <a:t>Родительское собрание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2566465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e7.pngegg.com/pngimages/253/567/png-clipart-sign-symbol-prohibited-sign-label-hand.pn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4016"/>
            <a:ext cx="8280919" cy="64533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3528" y="476672"/>
            <a:ext cx="842493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Во </a:t>
            </a:r>
            <a:r>
              <a:rPr lang="ru-RU" sz="2400" b="1" dirty="0">
                <a:solidFill>
                  <a:srgbClr val="FF0000"/>
                </a:solidFill>
              </a:rPr>
              <a:t>время работы в учебном кабинете запрещается</a:t>
            </a:r>
            <a:r>
              <a:rPr lang="ru-RU" sz="2400" b="1" dirty="0" smtClean="0">
                <a:solidFill>
                  <a:srgbClr val="FF0000"/>
                </a:solidFill>
              </a:rPr>
              <a:t>: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smtClean="0"/>
              <a:t>- иметь </a:t>
            </a:r>
            <a:r>
              <a:rPr lang="ru-RU" sz="2400" b="1" dirty="0"/>
              <a:t>при себе средства связи, фото, аудио и видеоаппаратуру, справочные материалы, письменные заметки и иные средства хранения и передачи информации;</a:t>
            </a:r>
          </a:p>
          <a:p>
            <a:endParaRPr lang="ru-RU" sz="2400" b="1" dirty="0" smtClean="0"/>
          </a:p>
          <a:p>
            <a:r>
              <a:rPr lang="ru-RU" sz="2400" b="1" dirty="0" smtClean="0"/>
              <a:t>- пользоваться </a:t>
            </a:r>
            <a:r>
              <a:rPr lang="ru-RU" sz="2400" b="1" dirty="0"/>
              <a:t>текстами литературного материала (художественными произведениями, дневниками, мемуарами, публицистикой, другими литературными источниками), собственными орфографическими и (или) толковыми словарями;</a:t>
            </a:r>
          </a:p>
          <a:p>
            <a:endParaRPr lang="ru-RU" sz="2400" b="1" dirty="0" smtClean="0"/>
          </a:p>
          <a:p>
            <a:r>
              <a:rPr lang="ru-RU" sz="2400" b="1" dirty="0" smtClean="0"/>
              <a:t>- выносить </a:t>
            </a:r>
            <a:r>
              <a:rPr lang="ru-RU" sz="2400" b="1" dirty="0"/>
              <a:t>из учебных кабинетов темы сочинений (тексты изложений) на бумажном или электронном носителях, фотографировать материалы итогового сочинения (изложения).</a:t>
            </a:r>
          </a:p>
        </p:txBody>
      </p:sp>
    </p:spTree>
    <p:extLst>
      <p:ext uri="{BB962C8B-B14F-4D97-AF65-F5344CB8AC3E}">
        <p14:creationId xmlns:p14="http://schemas.microsoft.com/office/powerpoint/2010/main" xmlns="" val="1595534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332656"/>
            <a:ext cx="820891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Все бланки сочинения (изложения) заполняются </a:t>
            </a:r>
            <a:r>
              <a:rPr lang="ru-RU" sz="2000" b="1" dirty="0" err="1"/>
              <a:t>гелевыми</a:t>
            </a:r>
            <a:r>
              <a:rPr lang="ru-RU" sz="2000" b="1" dirty="0"/>
              <a:t>, капиллярными или перьевыми ручками с чернилами черного цвета</a:t>
            </a:r>
            <a:r>
              <a:rPr lang="ru-RU" sz="2000" dirty="0"/>
              <a:t>. </a:t>
            </a:r>
            <a:endParaRPr lang="ru-RU" sz="2000" dirty="0" smtClean="0"/>
          </a:p>
          <a:p>
            <a:endParaRPr lang="ru-RU" sz="2000" dirty="0" smtClean="0"/>
          </a:p>
          <a:p>
            <a:r>
              <a:rPr lang="ru-RU" sz="2000" dirty="0" smtClean="0"/>
              <a:t>Участник </a:t>
            </a:r>
            <a:r>
              <a:rPr lang="ru-RU" sz="2000" dirty="0"/>
              <a:t>должен изображать каждую цифру и букву во всех заполняемых полях бланка регистрации и верхней части бланка записи, тщательно копируя образец ее написания из строки с образцами написания символов, расположенной в верхней части бланка регистрации. </a:t>
            </a:r>
            <a:endParaRPr lang="ru-RU" sz="2000" dirty="0" smtClean="0"/>
          </a:p>
          <a:p>
            <a:endParaRPr lang="ru-RU" sz="2000" dirty="0"/>
          </a:p>
          <a:p>
            <a:r>
              <a:rPr lang="ru-RU" sz="2000" dirty="0" smtClean="0"/>
              <a:t>Небрежное </a:t>
            </a:r>
            <a:r>
              <a:rPr lang="ru-RU" sz="2000" dirty="0"/>
              <a:t>написание символов может привести к тому, что при автоматизированной обработке символ может быть распознан неправильно.</a:t>
            </a:r>
          </a:p>
          <a:p>
            <a:endParaRPr lang="ru-RU" sz="2000" dirty="0"/>
          </a:p>
        </p:txBody>
      </p:sp>
      <p:pic>
        <p:nvPicPr>
          <p:cNvPr id="7172" name="Picture 4" descr="https://present5.com/presentation/389775260_439531789/image-1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340" t="19129" r="9873" b="47201"/>
          <a:stretch/>
        </p:blipFill>
        <p:spPr bwMode="auto">
          <a:xfrm>
            <a:off x="1691680" y="4649510"/>
            <a:ext cx="5403272" cy="1731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s://present5.com/presentation/389775260_439531789/image-1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879" t="87120" r="25879" b="5555"/>
          <a:stretch/>
        </p:blipFill>
        <p:spPr bwMode="auto">
          <a:xfrm>
            <a:off x="2627784" y="4420365"/>
            <a:ext cx="3308501" cy="376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58492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9815" y="4217020"/>
            <a:ext cx="85689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Каждое поле в бланках заполняется, начиная с первой позиции (в том числе и поля для занесения фамилии, имени и отчества участника). </a:t>
            </a:r>
          </a:p>
          <a:p>
            <a:r>
              <a:rPr lang="ru-RU" sz="2400" dirty="0" smtClean="0"/>
              <a:t>Если участник не имеет информации для заполнения какого-то конкретного поля, он должен оставить это поле пустым (не делать прочерков).</a:t>
            </a:r>
            <a:endParaRPr lang="ru-RU" sz="2400" dirty="0"/>
          </a:p>
        </p:txBody>
      </p:sp>
      <p:sp>
        <p:nvSpPr>
          <p:cNvPr id="3" name="AutoShape 2" descr="https://theslide.ru/img/thumbs/0b2e39dd900b9ab1f1b7747e2cf4c034-800x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theslide.ru/img/thumbs/0b2e39dd900b9ab1f1b7747e2cf4c034-800x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727" t="5273" r="10000" b="17879"/>
          <a:stretch/>
        </p:blipFill>
        <p:spPr bwMode="auto">
          <a:xfrm>
            <a:off x="1619672" y="104282"/>
            <a:ext cx="5805086" cy="4116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65504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35" name="Picture 19" descr="https://kotofoto.ru/product_img/3828/236751/236751_korrektiruyuschaya_zhidkost_gamma_shtrih_s_kistochkoy_20_ml_341002_20_sht__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077072"/>
            <a:ext cx="2658206" cy="2658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188640"/>
            <a:ext cx="8496944" cy="31683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Категорически запрещается:</a:t>
            </a:r>
          </a:p>
          <a:p>
            <a:r>
              <a:rPr lang="ru-RU" sz="2400" dirty="0" smtClean="0"/>
              <a:t>- делать </a:t>
            </a:r>
            <a:r>
              <a:rPr lang="ru-RU" sz="2400" dirty="0"/>
              <a:t>в полях бланков, вне полей бланков или в полях, заполненных типографским способом, какие-либо записи и (или) пометки, не относящиеся к содержанию полей бланков; </a:t>
            </a:r>
          </a:p>
          <a:p>
            <a:r>
              <a:rPr lang="ru-RU" sz="2400" dirty="0" smtClean="0"/>
              <a:t>- использовать </a:t>
            </a:r>
            <a:r>
              <a:rPr lang="ru-RU" sz="2400" dirty="0"/>
              <a:t>для заполнения бланков цветные ручки вместо черной,  карандаш (даже для черновых записей на бланках), средства для </a:t>
            </a:r>
            <a:r>
              <a:rPr lang="ru-RU" sz="2400" dirty="0" smtClean="0"/>
              <a:t>замазки, ластики.</a:t>
            </a:r>
            <a:endParaRPr lang="ru-RU" sz="2400" dirty="0"/>
          </a:p>
        </p:txBody>
      </p:sp>
      <p:sp>
        <p:nvSpPr>
          <p:cNvPr id="3" name="AutoShape 2" descr="https://theslide.ru/img/thumbs/0b2e39dd900b9ab1f1b7747e2cf4c034-800x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5" descr="https://theslide.ru/img/thumbs/0b2e39dd900b9ab1f1b7747e2cf4c034-800x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7" descr="https://theslide.ru/img/thumbs/0b2e39dd900b9ab1f1b7747e2cf4c034-800x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9" descr="https://theslide.ru/img/thumbs/0b2e39dd900b9ab1f1b7747e2cf4c034-800x.jp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29" name="Picture 13" descr="https://kotofoto.ru/product_img/3820/239943/239943_ruchki_sharikovye_brauberg_nabor_10_sht_assorti_line_korpus_prozrachniy_uzel_1_mm_liniya_pisma_0_5_mm_bp133_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9981" t="22184" r="8544" b="24261"/>
          <a:stretch/>
        </p:blipFill>
        <p:spPr bwMode="auto">
          <a:xfrm>
            <a:off x="765175" y="3602570"/>
            <a:ext cx="1427019" cy="1842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31" name="Picture 15" descr="https://vagonchikspb.ru/upload/iblock/064/0641b63cd24407932f97c4a01d306c6d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2939" r="6316" b="3673"/>
          <a:stretch/>
        </p:blipFill>
        <p:spPr bwMode="auto">
          <a:xfrm rot="8460560">
            <a:off x="1713119" y="4093541"/>
            <a:ext cx="3072015" cy="16135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33" name="Picture 17" descr="https://skrepka.ru/upload/iblock/0ac/d55gje194qppm3ze6lrxvtqhqzc2nz8j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8015" b="16390"/>
          <a:stretch/>
        </p:blipFill>
        <p:spPr bwMode="auto">
          <a:xfrm>
            <a:off x="6553001" y="3383066"/>
            <a:ext cx="2195463" cy="14401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Блок-схема: процесс 7"/>
          <p:cNvSpPr/>
          <p:nvPr/>
        </p:nvSpPr>
        <p:spPr>
          <a:xfrm rot="1036129">
            <a:off x="395189" y="4662139"/>
            <a:ext cx="8352928" cy="295771"/>
          </a:xfrm>
          <a:prstGeom prst="flowChartProces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процесс 14"/>
          <p:cNvSpPr/>
          <p:nvPr/>
        </p:nvSpPr>
        <p:spPr>
          <a:xfrm rot="20518067">
            <a:off x="316174" y="4714568"/>
            <a:ext cx="8352928" cy="295771"/>
          </a:xfrm>
          <a:prstGeom prst="flowChartProces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05870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4464496" y="779214"/>
            <a:ext cx="4644008" cy="5386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-180975" algn="l"/>
              </a:tabLst>
            </a:pPr>
            <a:r>
              <a:rPr lang="ru-RU" sz="2000" dirty="0" smtClean="0">
                <a:cs typeface="Arabic Typesetting" panose="03020402040406030203" pitchFamily="66" charset="-78"/>
              </a:rPr>
              <a:t>Проверка длится </a:t>
            </a:r>
            <a:r>
              <a:rPr lang="ru-RU" sz="2000" dirty="0">
                <a:cs typeface="Arabic Typesetting" panose="03020402040406030203" pitchFamily="66" charset="-78"/>
              </a:rPr>
              <a:t>не более 7 </a:t>
            </a:r>
            <a:r>
              <a:rPr lang="ru-RU" sz="2000" dirty="0" smtClean="0">
                <a:cs typeface="Arabic Typesetting" panose="03020402040406030203" pitchFamily="66" charset="-78"/>
              </a:rPr>
              <a:t>дней.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-180975" algn="l"/>
              </a:tabLst>
            </a:pPr>
            <a:r>
              <a:rPr kumimoji="0" lang="ru-RU" sz="200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cs typeface="Arabic Typesetting" panose="03020402040406030203" pitchFamily="66" charset="-78"/>
              </a:rPr>
              <a:t> </a:t>
            </a:r>
            <a:r>
              <a:rPr kumimoji="0" lang="ru-RU" sz="20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cs typeface="Arabic Typesetting" panose="03020402040406030203" pitchFamily="66" charset="-78"/>
              </a:rPr>
              <a:t>  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-180975" algn="l"/>
              </a:tabLst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abic Typesetting" panose="03020402040406030203" pitchFamily="66" charset="-78"/>
              </a:rPr>
              <a:t>К проверке по пяти критериям оценивания, утверждённым  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cs typeface="Arabic Typesetting" panose="03020402040406030203" pitchFamily="66" charset="-78"/>
              </a:rPr>
              <a:t>Рособрнадзором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abic Typesetting" panose="03020402040406030203" pitchFamily="66" charset="-78"/>
              </a:rPr>
              <a:t>, допускаются</a:t>
            </a:r>
            <a:r>
              <a:rPr kumimoji="0" lang="ru-RU" sz="20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cs typeface="Arabic Typesetting" panose="03020402040406030203" pitchFamily="66" charset="-78"/>
              </a:rPr>
              <a:t> </a:t>
            </a:r>
            <a:r>
              <a:rPr lang="ru-RU" sz="2000" dirty="0" smtClean="0">
                <a:cs typeface="Arabic Typesetting" panose="03020402040406030203" pitchFamily="66" charset="-78"/>
              </a:rPr>
              <a:t>ито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abic Typesetting" panose="03020402040406030203" pitchFamily="66" charset="-78"/>
              </a:rPr>
              <a:t>говые сочинения (изложения),</a:t>
            </a:r>
            <a:r>
              <a:rPr kumimoji="0" lang="ru-RU" sz="20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cs typeface="Arabic Typesetting" panose="03020402040406030203" pitchFamily="66" charset="-78"/>
              </a:rPr>
              <a:t> 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abic Typesetting" panose="03020402040406030203" pitchFamily="66" charset="-78"/>
              </a:rPr>
              <a:t>соответствующие установленным требованиям:</a:t>
            </a:r>
          </a:p>
          <a:p>
            <a:pPr marL="0" marR="0" lvl="0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180975" algn="l"/>
              </a:tabLst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abic Typesetting" panose="03020402040406030203" pitchFamily="66" charset="-78"/>
            </a:endParaRPr>
          </a:p>
          <a:p>
            <a:pPr marL="0" marR="0" lvl="0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180975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Требование №1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«Объем итогового сочинения»</a:t>
            </a:r>
          </a:p>
          <a:p>
            <a:pPr marL="0" marR="0" lvl="0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180975" algn="l"/>
              </a:tabLst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-180975" algn="l"/>
              </a:tabLst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Требование №2 «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Самостоятельность написания итогового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сочинения»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marR="0" lvl="0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180975" algn="l"/>
              </a:tabLst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https://cf2.ppt-online.org/files2/slide/t/tS4Pa6VbBwzkE01Zy2CjqgTnm9MchuLiOYsRKlWx8J/slide-1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577" t="16772" r="51725" b="12613"/>
          <a:stretch/>
        </p:blipFill>
        <p:spPr bwMode="auto">
          <a:xfrm>
            <a:off x="251520" y="908720"/>
            <a:ext cx="4067034" cy="5158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17335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751344"/>
            <a:ext cx="741682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Итоговое сочинение, соответствующее установленным требованиям, оценивается по пяти критериям:</a:t>
            </a:r>
          </a:p>
          <a:p>
            <a:pPr lvl="0"/>
            <a:r>
              <a:rPr lang="ru-RU" sz="2000" b="1" dirty="0"/>
              <a:t> </a:t>
            </a:r>
            <a:endParaRPr lang="ru-RU" sz="2000" b="1" dirty="0" smtClean="0"/>
          </a:p>
          <a:p>
            <a:pPr lvl="0"/>
            <a:r>
              <a:rPr lang="ru-RU" sz="2000" b="1" dirty="0" smtClean="0"/>
              <a:t>1. «Соответствие </a:t>
            </a:r>
            <a:r>
              <a:rPr lang="ru-RU" sz="2000" b="1" dirty="0"/>
              <a:t>теме»;</a:t>
            </a:r>
            <a:endParaRPr lang="ru-RU" sz="2000" dirty="0"/>
          </a:p>
          <a:p>
            <a:pPr lvl="0"/>
            <a:r>
              <a:rPr lang="ru-RU" sz="2000" b="1" dirty="0" smtClean="0"/>
              <a:t>2. «Аргументация</a:t>
            </a:r>
            <a:r>
              <a:rPr lang="ru-RU" sz="2000" b="1" dirty="0"/>
              <a:t>. Привлечение литературного материала»;</a:t>
            </a:r>
            <a:endParaRPr lang="ru-RU" sz="2000" dirty="0"/>
          </a:p>
          <a:p>
            <a:pPr lvl="0"/>
            <a:r>
              <a:rPr lang="ru-RU" sz="2000" b="1" dirty="0" smtClean="0"/>
              <a:t>3. «Композиция </a:t>
            </a:r>
            <a:r>
              <a:rPr lang="ru-RU" sz="2000" b="1" dirty="0"/>
              <a:t>и логика рассуждения»;</a:t>
            </a:r>
            <a:endParaRPr lang="ru-RU" sz="2000" dirty="0"/>
          </a:p>
          <a:p>
            <a:pPr lvl="0"/>
            <a:r>
              <a:rPr lang="ru-RU" sz="2000" b="1" dirty="0" smtClean="0"/>
              <a:t>4. «Качество </a:t>
            </a:r>
            <a:r>
              <a:rPr lang="ru-RU" sz="2000" b="1" dirty="0"/>
              <a:t>письменной речи»;</a:t>
            </a:r>
            <a:endParaRPr lang="ru-RU" sz="2000" dirty="0"/>
          </a:p>
          <a:p>
            <a:pPr lvl="0"/>
            <a:r>
              <a:rPr lang="ru-RU" sz="2000" b="1" dirty="0" smtClean="0"/>
              <a:t>5. «Грамотность».</a:t>
            </a:r>
          </a:p>
          <a:p>
            <a:pPr lvl="0"/>
            <a:endParaRPr lang="ru-RU" sz="2000" dirty="0"/>
          </a:p>
          <a:p>
            <a:r>
              <a:rPr lang="ru-RU" sz="2000" dirty="0"/>
              <a:t>Критерии № 1 и № 2 являются основными.</a:t>
            </a:r>
            <a:r>
              <a:rPr lang="ru-RU" sz="2000" i="1" dirty="0"/>
              <a:t> </a:t>
            </a:r>
            <a:endParaRPr lang="ru-RU" sz="2000" dirty="0"/>
          </a:p>
          <a:p>
            <a:r>
              <a:rPr lang="ru-RU" sz="2000" dirty="0"/>
              <a:t>Для получения «зачета» за итоговое сочинение необходимо получить «зачет» по критериям № 1 и № 2 (выставление «незачета» по одному из этих критериев автоматически ведет к «незачету» за работу в целом), а также дополнительно «зачет» по одному из других </a:t>
            </a:r>
            <a:r>
              <a:rPr lang="ru-RU" sz="2000" dirty="0" smtClean="0"/>
              <a:t>критериев      </a:t>
            </a:r>
            <a:r>
              <a:rPr lang="ru-RU" sz="2000" dirty="0"/>
              <a:t>(№ </a:t>
            </a:r>
            <a:r>
              <a:rPr lang="ru-RU" sz="2000" dirty="0" smtClean="0"/>
              <a:t>3 - </a:t>
            </a:r>
            <a:r>
              <a:rPr lang="ru-RU" sz="2000" dirty="0"/>
              <a:t>№ 5).</a:t>
            </a:r>
          </a:p>
        </p:txBody>
      </p:sp>
    </p:spTree>
    <p:extLst>
      <p:ext uri="{BB962C8B-B14F-4D97-AF65-F5344CB8AC3E}">
        <p14:creationId xmlns:p14="http://schemas.microsoft.com/office/powerpoint/2010/main" xmlns="" val="938630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1799692" y="568425"/>
            <a:ext cx="554461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Срок действия результатов итогового сочинения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63588" y="764704"/>
            <a:ext cx="73808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Результат итогового сочинения 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в случае представления его при приеме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 обучение по программам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бакалавриата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 программам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специалитета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действителен четыре года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следующих за годом получения такого результата.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13871" y="2629654"/>
            <a:ext cx="73808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Выпускники прошлых лет могут участвовать в написании итогового сочинения, в том числе при наличии у них действующих результатов итогового сочинения прошлых лет.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63588" y="4221088"/>
            <a:ext cx="74168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Выпускники прошлых лет, изъявившие желание повторно участвовать в написании итогового сочинения, вправе предоставить в образовательные организации высшего образования результаты итогового сочинения только текущего года, при этом результат итогового сочинения прошлого года аннулируется.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3175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xn--71-kmc.xn--80aafey1amqq.xn--d1acj3b/images/events/cover/7d4027477ee905243697dcd21e5489b1_bi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976585"/>
            <a:ext cx="6724650" cy="447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188640"/>
            <a:ext cx="919063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Желаю творческих успехов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40043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5900" y="116632"/>
            <a:ext cx="853256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Итоговое сочинение (изложение) –  условие 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допуска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к  государственной итоговой аттестации по образовательным программам среднего общего образования.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utoShape 4" descr="https://uralpress.ru/sites/default/files/_3_24_0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https://avatars.mds.yandex.net/get-zen_doc/4303710/pub_6084fcbb11963e55624a129c_60851471c17d7f239ed6b95d/scale_12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924944"/>
            <a:ext cx="5238068" cy="3492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38816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0"/>
            <a:ext cx="8892480" cy="2376264"/>
          </a:xfrm>
        </p:spPr>
        <p:txBody>
          <a:bodyPr>
            <a:noAutofit/>
          </a:bodyPr>
          <a:lstStyle/>
          <a:p>
            <a:r>
              <a:rPr lang="ru-RU" sz="4000" dirty="0" smtClean="0"/>
              <a:t>Общий порядок </a:t>
            </a:r>
            <a:br>
              <a:rPr lang="ru-RU" sz="4000" dirty="0" smtClean="0"/>
            </a:br>
            <a:r>
              <a:rPr lang="ru-RU" sz="4000" dirty="0" smtClean="0"/>
              <a:t>подготовки и проведения </a:t>
            </a:r>
            <a:br>
              <a:rPr lang="ru-RU" sz="4000" dirty="0" smtClean="0"/>
            </a:br>
            <a:r>
              <a:rPr lang="ru-RU" sz="4000" dirty="0" smtClean="0"/>
              <a:t>итогового сочинения (изложения)</a:t>
            </a:r>
            <a:endParaRPr lang="ru-RU" sz="4000" dirty="0"/>
          </a:p>
        </p:txBody>
      </p:sp>
      <p:pic>
        <p:nvPicPr>
          <p:cNvPr id="3074" name="Picture 2" descr="https://avatars.mds.yandex.net/get-zen_doc/3950646/pub_5f40ccbaa79c120efb41c192_5f40ccda65c0662776d4baf9/scale_12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348880"/>
            <a:ext cx="5555506" cy="4303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11184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963841" y="980728"/>
            <a:ext cx="7344816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участия в итоговом сочинении (изложении) участники подают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заявление 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позднее чем за две недели до начала проведения итогового сочинения (изложения) 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согласие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обработку персональных данных.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66577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-99392"/>
            <a:ext cx="6398946" cy="1130477"/>
          </a:xfrm>
        </p:spPr>
        <p:txBody>
          <a:bodyPr>
            <a:normAutofit fontScale="90000"/>
          </a:bodyPr>
          <a:lstStyle/>
          <a:p>
            <a:r>
              <a:rPr lang="ru-RU" sz="6600" dirty="0" smtClean="0"/>
              <a:t>Дата проведения</a:t>
            </a:r>
            <a:endParaRPr lang="ru-RU" sz="6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5" y="1268760"/>
            <a:ext cx="2808312" cy="223224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sz="4400" dirty="0">
                <a:solidFill>
                  <a:srgbClr val="FF0000"/>
                </a:solidFill>
              </a:rPr>
              <a:t>1</a:t>
            </a:r>
            <a:r>
              <a:rPr lang="ru-RU" sz="4400" dirty="0" smtClean="0">
                <a:solidFill>
                  <a:srgbClr val="FF0000"/>
                </a:solidFill>
              </a:rPr>
              <a:t> декабря</a:t>
            </a:r>
          </a:p>
          <a:p>
            <a:pPr marL="0" indent="0">
              <a:buNone/>
            </a:pPr>
            <a:r>
              <a:rPr lang="ru-RU" sz="4400" dirty="0">
                <a:solidFill>
                  <a:srgbClr val="FF0000"/>
                </a:solidFill>
              </a:rPr>
              <a:t>2</a:t>
            </a:r>
            <a:r>
              <a:rPr lang="ru-RU" sz="4400" dirty="0" smtClean="0">
                <a:solidFill>
                  <a:srgbClr val="FF0000"/>
                </a:solidFill>
              </a:rPr>
              <a:t> февраля</a:t>
            </a:r>
          </a:p>
          <a:p>
            <a:pPr marL="0" indent="0">
              <a:buNone/>
            </a:pPr>
            <a:r>
              <a:rPr lang="ru-RU" sz="4400" dirty="0">
                <a:solidFill>
                  <a:srgbClr val="FF0000"/>
                </a:solidFill>
              </a:rPr>
              <a:t>4</a:t>
            </a:r>
            <a:r>
              <a:rPr lang="ru-RU" sz="4400" dirty="0" smtClean="0">
                <a:solidFill>
                  <a:srgbClr val="FF0000"/>
                </a:solidFill>
              </a:rPr>
              <a:t> мая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755576" y="4735016"/>
            <a:ext cx="7704856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случае получения неудовлетворительного результата («незачет») за итоговое сочинение обучающиеся вправе пересдать итоговое сочинение, но не более двух раз и только в сроки, предусмотренные расписанием проведения итогового сочинения.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755576" y="4221088"/>
            <a:ext cx="7704856" cy="72008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4592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116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432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Brush Script MT" pitchFamily="66" charset="0"/>
              <a:buNone/>
            </a:pPr>
            <a:r>
              <a:rPr lang="ru-RU" sz="4800" dirty="0" smtClean="0"/>
              <a:t>Оценка: «зачет» – «незачет»</a:t>
            </a:r>
            <a:endParaRPr lang="ru-RU" sz="4800" dirty="0"/>
          </a:p>
        </p:txBody>
      </p:sp>
      <p:pic>
        <p:nvPicPr>
          <p:cNvPr id="11266" name="Picture 2" descr="https://avatars.mds.yandex.net/get-zen_doc/3714606/pub_5fb7c4fbffe1de7f5c5a0876_5fb7c690ffe1de7f5c5ce863/scale_1200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571" t="5445" r="2914" b="5132"/>
          <a:stretch/>
        </p:blipFill>
        <p:spPr bwMode="auto">
          <a:xfrm>
            <a:off x="4283968" y="980728"/>
            <a:ext cx="4468005" cy="3222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36501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60648"/>
            <a:ext cx="885698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Начало </a:t>
            </a:r>
            <a:r>
              <a:rPr lang="ru-RU" sz="2800" b="1" dirty="0" smtClean="0"/>
              <a:t>итогового сочинения </a:t>
            </a:r>
            <a:r>
              <a:rPr lang="ru-RU" sz="2800" b="1" dirty="0"/>
              <a:t>– </a:t>
            </a:r>
            <a:r>
              <a:rPr lang="ru-RU" sz="2800" b="1" dirty="0" smtClean="0">
                <a:solidFill>
                  <a:srgbClr val="FF0000"/>
                </a:solidFill>
              </a:rPr>
              <a:t>10.00</a:t>
            </a:r>
            <a:r>
              <a:rPr lang="ru-RU" sz="2800" b="1" dirty="0" smtClean="0"/>
              <a:t> по местному времени.</a:t>
            </a:r>
          </a:p>
          <a:p>
            <a:endParaRPr lang="ru-RU" sz="2800" b="1" dirty="0"/>
          </a:p>
          <a:p>
            <a:r>
              <a:rPr lang="ru-RU" sz="2800" b="1" dirty="0"/>
              <a:t>Вход </a:t>
            </a:r>
            <a:r>
              <a:rPr lang="ru-RU" sz="2800" b="1" dirty="0" smtClean="0">
                <a:cs typeface="Times New Roman" pitchFamily="18" charset="0"/>
              </a:rPr>
              <a:t>участников </a:t>
            </a:r>
            <a:r>
              <a:rPr lang="ru-RU" sz="2800" b="1" dirty="0">
                <a:cs typeface="Times New Roman" pitchFamily="18" charset="0"/>
              </a:rPr>
              <a:t>итогового </a:t>
            </a:r>
            <a:r>
              <a:rPr lang="ru-RU" sz="2800" b="1" dirty="0" smtClean="0">
                <a:cs typeface="Times New Roman" pitchFamily="18" charset="0"/>
              </a:rPr>
              <a:t>сочинения в </a:t>
            </a:r>
            <a:r>
              <a:rPr lang="ru-RU" sz="2800" b="1" dirty="0">
                <a:cs typeface="Times New Roman" pitchFamily="18" charset="0"/>
              </a:rPr>
              <a:t>образовательную организацию начинается с 09.00 по местному </a:t>
            </a:r>
            <a:r>
              <a:rPr lang="ru-RU" sz="2800" b="1" dirty="0" smtClean="0">
                <a:cs typeface="Times New Roman" pitchFamily="18" charset="0"/>
              </a:rPr>
              <a:t>времени.</a:t>
            </a:r>
            <a:endParaRPr lang="ru-RU" sz="2800" b="1" dirty="0"/>
          </a:p>
        </p:txBody>
      </p:sp>
      <p:pic>
        <p:nvPicPr>
          <p:cNvPr id="4098" name="Picture 2" descr="https://agenda-u.org/sites/default/files/yar_0897_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168140"/>
            <a:ext cx="4971929" cy="3318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7544" y="3468470"/>
            <a:ext cx="302433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Получение тем по защищенному каналу – 9.45.</a:t>
            </a:r>
          </a:p>
        </p:txBody>
      </p:sp>
    </p:spTree>
    <p:extLst>
      <p:ext uri="{BB962C8B-B14F-4D97-AF65-F5344CB8AC3E}">
        <p14:creationId xmlns:p14="http://schemas.microsoft.com/office/powerpoint/2010/main" xmlns="" val="3025961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school32.edummr.ru/wp-content/uploads/2021/09/photo_2021-09-01_21-16-11.jpg"/>
          <p:cNvPicPr>
            <a:picLocks noChangeAspect="1" noChangeArrowheads="1"/>
          </p:cNvPicPr>
          <p:nvPr/>
        </p:nvPicPr>
        <p:blipFill rotWithShape="1">
          <a:blip r:embed="rId2" cstate="print">
            <a:grayscl/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314"/>
          <a:stretch/>
        </p:blipFill>
        <p:spPr bwMode="auto">
          <a:xfrm>
            <a:off x="1090838" y="620688"/>
            <a:ext cx="7657625" cy="61926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512" y="116632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/>
              <a:t>1.Человек </a:t>
            </a:r>
            <a:r>
              <a:rPr lang="ru-RU" b="1" dirty="0"/>
              <a:t>путешествующий: дорога в жизни человека</a:t>
            </a:r>
            <a:br>
              <a:rPr lang="ru-RU" b="1" dirty="0"/>
            </a:br>
            <a:r>
              <a:rPr lang="ru-RU" b="1" dirty="0"/>
              <a:t>2. Цивилизация и технологии — спасение, вызов или трагедия? </a:t>
            </a:r>
            <a:endParaRPr lang="ru-RU" b="1" dirty="0" smtClean="0"/>
          </a:p>
          <a:p>
            <a:r>
              <a:rPr lang="ru-RU" b="1" dirty="0" smtClean="0"/>
              <a:t>3</a:t>
            </a:r>
            <a:r>
              <a:rPr lang="ru-RU" b="1" dirty="0"/>
              <a:t>. Преступление и наказание — вечная тема</a:t>
            </a:r>
            <a:br>
              <a:rPr lang="ru-RU" b="1" dirty="0"/>
            </a:br>
            <a:r>
              <a:rPr lang="ru-RU" b="1" dirty="0"/>
              <a:t>4. Книга (музыка, спектакль, фильм) — про меня</a:t>
            </a:r>
            <a:br>
              <a:rPr lang="ru-RU" b="1" dirty="0"/>
            </a:br>
            <a:r>
              <a:rPr lang="ru-RU" b="1" dirty="0"/>
              <a:t>5. Кому на Руси жить хорошо? — вопрос гражданина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73687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836712"/>
            <a:ext cx="763284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Продолжительность выполнения  итогового сочинения составляет </a:t>
            </a:r>
          </a:p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часа 55 минут (235 минут)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продолжительность выполнения  итогового сочинения не включается время, выделенное на подготовительные мероприятия (инструктаж участников итогового сочинения, заполнение ими регистрационных полей и др.)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9874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4" name="Picture 6" descr="https://ofmag.org/image/cache/catalog/katya/uk583115-356x35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700808"/>
            <a:ext cx="2310780" cy="23107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27984" y="404665"/>
            <a:ext cx="4464496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Во время проведения итогового сочинения (изложения) на рабочем столе помимо бланка регистрации и бланков записи, находятся:</a:t>
            </a:r>
          </a:p>
          <a:p>
            <a:endParaRPr lang="ru-RU" sz="2000" b="1" dirty="0" smtClean="0"/>
          </a:p>
          <a:p>
            <a:r>
              <a:rPr lang="ru-RU" sz="2000" dirty="0" smtClean="0"/>
              <a:t>- ручка (</a:t>
            </a:r>
            <a:r>
              <a:rPr lang="ru-RU" sz="2000" dirty="0" err="1" smtClean="0"/>
              <a:t>гелевая</a:t>
            </a:r>
            <a:r>
              <a:rPr lang="ru-RU" sz="2000" dirty="0" smtClean="0"/>
              <a:t>, капиллярная или перьевая с чернилами черного цвета);</a:t>
            </a:r>
          </a:p>
          <a:p>
            <a:r>
              <a:rPr lang="ru-RU" sz="2000" dirty="0" smtClean="0"/>
              <a:t>- документ, удостоверяющий личность;</a:t>
            </a:r>
          </a:p>
          <a:p>
            <a:r>
              <a:rPr lang="ru-RU" sz="2000" dirty="0" smtClean="0"/>
              <a:t>лекарства и питание (при необходимости);</a:t>
            </a:r>
          </a:p>
          <a:p>
            <a:endParaRPr lang="ru-RU" sz="2000" dirty="0" smtClean="0"/>
          </a:p>
          <a:p>
            <a:r>
              <a:rPr lang="ru-RU" sz="2000" dirty="0" smtClean="0"/>
              <a:t>- инструкция для участников итогового сочинения (изложения);</a:t>
            </a:r>
          </a:p>
          <a:p>
            <a:pPr marL="342900" indent="-342900">
              <a:buFontTx/>
              <a:buChar char="-"/>
            </a:pPr>
            <a:r>
              <a:rPr lang="ru-RU" sz="2000" dirty="0" smtClean="0"/>
              <a:t>черновики.</a:t>
            </a:r>
          </a:p>
          <a:p>
            <a:endParaRPr lang="ru-RU" sz="2000" dirty="0" smtClean="0"/>
          </a:p>
          <a:p>
            <a:r>
              <a:rPr lang="ru-RU" sz="2000" dirty="0" smtClean="0"/>
              <a:t>Записи в черновиках не проверяются. </a:t>
            </a:r>
            <a:endParaRPr lang="ru-RU" sz="2000" dirty="0"/>
          </a:p>
        </p:txBody>
      </p:sp>
      <p:pic>
        <p:nvPicPr>
          <p:cNvPr id="12290" name="Picture 2" descr="https://cf2.ppt-online.org/files2/slide/t/tS4Pa6VbBwzkE01Zy2CjqgTnm9MchuLiOYsRKlWx8J/slide-1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521" t="16446" r="6328" b="12230"/>
          <a:stretch/>
        </p:blipFill>
        <p:spPr bwMode="auto">
          <a:xfrm>
            <a:off x="179513" y="4042665"/>
            <a:ext cx="4250232" cy="26053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s://pbs.twimg.com/media/EpBUVimXIAEGL7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4" y="254349"/>
            <a:ext cx="2598226" cy="18079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57114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76</TotalTime>
  <Words>754</Words>
  <Application>Microsoft Office PowerPoint</Application>
  <PresentationFormat>Экран (4:3)</PresentationFormat>
  <Paragraphs>70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Исполнительная</vt:lpstr>
      <vt:lpstr>2021-2022</vt:lpstr>
      <vt:lpstr>Слайд 2</vt:lpstr>
      <vt:lpstr>Общий порядок  подготовки и проведения  итогового сочинения (изложения)</vt:lpstr>
      <vt:lpstr>Слайд 4</vt:lpstr>
      <vt:lpstr>Дата проведения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Итоговое сочинение  2017-2018</dc:title>
  <dc:creator>Лена</dc:creator>
  <cp:lastModifiedBy>User</cp:lastModifiedBy>
  <cp:revision>9</cp:revision>
  <dcterms:created xsi:type="dcterms:W3CDTF">2017-11-09T02:24:18Z</dcterms:created>
  <dcterms:modified xsi:type="dcterms:W3CDTF">2021-12-01T05:43:58Z</dcterms:modified>
</cp:coreProperties>
</file>